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9" r:id="rId14"/>
    <p:sldId id="268" r:id="rId15"/>
    <p:sldId id="27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7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7B8A52-9C16-4BA7-958E-6E866D456D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66EDF24-D682-4155-AF73-A7FABFB49A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0AA150-013C-4A06-A57D-E9CD0842B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9BF43-D235-4C0F-AF30-E3879BCC984F}" type="datetimeFigureOut">
              <a:rPr lang="ko-KR" altLang="en-US" smtClean="0"/>
              <a:t>2021. 1. 3.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8BA415-24CA-4964-9E85-FCD47DF1F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FAC192-1363-4F37-A470-44F5011A2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557C-6532-49AD-8BED-D9C76C7477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81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7D4667-DEBF-44BB-84F0-849817DD7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58D498-9973-4D69-B181-D6EC7BE51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D77CE7-6BB9-431E-9B8D-9D30BA5D3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9BF43-D235-4C0F-AF30-E3879BCC984F}" type="datetimeFigureOut">
              <a:rPr lang="ko-KR" altLang="en-US" smtClean="0"/>
              <a:t>2021. 1. 3.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33958C-A7C5-442A-9D23-4773EFEE9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4D3216-295A-4B76-88AE-30BF08B41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557C-6532-49AD-8BED-D9C76C7477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670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03CE812-0122-4794-8176-E119069300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3375D2-5CBE-4BC9-B10E-9E44E483D0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87FB53-8DCB-4B61-BBB4-7A887A483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9BF43-D235-4C0F-AF30-E3879BCC984F}" type="datetimeFigureOut">
              <a:rPr lang="ko-KR" altLang="en-US" smtClean="0"/>
              <a:t>2021. 1. 3.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B823EF-9474-41B2-A29E-025F95ADA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FB6E24-CFA9-4F8F-A703-37EFB6986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557C-6532-49AD-8BED-D9C76C7477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697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F8A3B1-9E7B-4EED-8255-F8AFCD755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C21A43-01EE-4613-9B88-2DCC77F82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4352BC-2184-4C92-BB16-F10243917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9BF43-D235-4C0F-AF30-E3879BCC984F}" type="datetimeFigureOut">
              <a:rPr lang="ko-KR" altLang="en-US" smtClean="0"/>
              <a:t>2021. 1. 3.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225192-3900-4BEC-9488-3D31D9140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E1220C-6FF3-4CA4-9DEA-BFD2E0645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557C-6532-49AD-8BED-D9C76C7477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388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C7EE17-1416-4E7C-BF48-C17329E77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ACD913-B554-404E-8CFE-E2FE8A814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F90CDE-392B-4830-8553-436F5820E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9BF43-D235-4C0F-AF30-E3879BCC984F}" type="datetimeFigureOut">
              <a:rPr lang="ko-KR" altLang="en-US" smtClean="0"/>
              <a:t>2021. 1. 3.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299779-BB77-45B6-9A46-933687D8C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6F2962-31AA-4E4E-B077-6DEBE9DBA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557C-6532-49AD-8BED-D9C76C7477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954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283BC7-A122-4B6E-A7F3-D300BF29B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B9D50E-F110-42E4-A563-55165B6F8A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B7E5F5-F0B2-4548-BE51-7699490AC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2A4380-882C-48D6-B104-554A84C0E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9BF43-D235-4C0F-AF30-E3879BCC984F}" type="datetimeFigureOut">
              <a:rPr lang="ko-KR" altLang="en-US" smtClean="0"/>
              <a:t>2021. 1. 3.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48E787-B8FF-443F-87DC-8260626C8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FE87F9-8F75-4407-A979-2B73CEEB7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557C-6532-49AD-8BED-D9C76C7477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328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DC8DEF-F923-4AC7-8F58-BF138D8BF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2BE892-150B-4961-BCD3-7D83B3D82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03482D-AAC5-4BF6-8698-F5CB3D78AE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40347A-5B57-4D09-9E43-5DCCAAE05E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DBB2CC-5A80-4EDD-9315-6DA2E2EA28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0C0ECB-4EC1-4D4C-A880-8EB3F4E3B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9BF43-D235-4C0F-AF30-E3879BCC984F}" type="datetimeFigureOut">
              <a:rPr lang="ko-KR" altLang="en-US" smtClean="0"/>
              <a:t>2021. 1. 3.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346123C-E44B-4CCF-81FE-EA5EFFE5A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BD7B7C-18DC-4413-9B91-B6CAD6F5E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557C-6532-49AD-8BED-D9C76C7477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093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648F4C-FE99-45AF-ADD6-45CA93D4A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3F2047F-03E3-4176-AF71-E447C5213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9BF43-D235-4C0F-AF30-E3879BCC984F}" type="datetimeFigureOut">
              <a:rPr lang="ko-KR" altLang="en-US" smtClean="0"/>
              <a:t>2021. 1. 3.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FB93144-72E2-4C04-861C-CD6D7173F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88A7FB-3DFC-4BF6-B44F-8964FCACB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557C-6532-49AD-8BED-D9C76C7477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093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B156C28-8A7B-44E9-89F6-0F7BC35B6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9BF43-D235-4C0F-AF30-E3879BCC984F}" type="datetimeFigureOut">
              <a:rPr lang="ko-KR" altLang="en-US" smtClean="0"/>
              <a:t>2021. 1. 3.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3937D84-EE04-4420-9F96-BF3A1B64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A6A6EB-B21B-4D98-9E9B-E855B285A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557C-6532-49AD-8BED-D9C76C7477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565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9202BE-3474-4B2C-87FA-853486841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29FC07-7F03-4DE3-A924-38211B92E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613B44-D3F1-4924-965A-78A0896EB1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50A256-2AF6-42F3-A108-A22EBAF4F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9BF43-D235-4C0F-AF30-E3879BCC984F}" type="datetimeFigureOut">
              <a:rPr lang="ko-KR" altLang="en-US" smtClean="0"/>
              <a:t>2021. 1. 3.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1BA4C4-58A9-4FC3-BD46-A16B9A65A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1996A5-DCD5-4C7E-BB8F-A92F6AF8F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557C-6532-49AD-8BED-D9C76C7477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479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2A4508-F56F-4CFC-9E9B-F0D81501C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C917F90-C319-47C1-AF84-7538E88B70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AECF17-05CA-4755-9816-27BE967C75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190D80-18DA-4E0E-A162-5D075E9BE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9BF43-D235-4C0F-AF30-E3879BCC984F}" type="datetimeFigureOut">
              <a:rPr lang="ko-KR" altLang="en-US" smtClean="0"/>
              <a:t>2021. 1. 3.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278956-AAAE-4866-8599-2917969D1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261AE2-FDED-4745-B1D5-DFFBA3172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557C-6532-49AD-8BED-D9C76C7477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037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6E801E6-564B-4C25-8C5A-32C256C53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2A4AA0-E04D-410A-AA35-6EEAD1067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6B0EE4-45B4-4052-B49C-EE03363D8D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9BF43-D235-4C0F-AF30-E3879BCC984F}" type="datetimeFigureOut">
              <a:rPr lang="ko-KR" altLang="en-US" smtClean="0"/>
              <a:t>2021. 1. 3.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1CFEDE-65F0-4FA2-8304-7A68F5C47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A3AA23-FED5-48DE-BC2A-25C004D907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9557C-6532-49AD-8BED-D9C76C7477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214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ziWzzwzXsMc&amp;ab_channel=KBSNew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D64080-6156-4812-A56B-96D08C5CC9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제목 쓸 공간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64E6677-7781-4D69-9954-102193865C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학번 이름 쓸 공간</a:t>
            </a:r>
          </a:p>
        </p:txBody>
      </p:sp>
    </p:spTree>
    <p:extLst>
      <p:ext uri="{BB962C8B-B14F-4D97-AF65-F5344CB8AC3E}">
        <p14:creationId xmlns:p14="http://schemas.microsoft.com/office/powerpoint/2010/main" val="3333616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8DD7659-784A-434C-83DF-DC11B5142622}"/>
              </a:ext>
            </a:extLst>
          </p:cNvPr>
          <p:cNvCxnSpPr/>
          <p:nvPr/>
        </p:nvCxnSpPr>
        <p:spPr>
          <a:xfrm>
            <a:off x="453005" y="1040235"/>
            <a:ext cx="6283354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6C7F0AC-7B03-4D69-83EE-8C1A014115C3}"/>
              </a:ext>
            </a:extLst>
          </p:cNvPr>
          <p:cNvSpPr txBox="1"/>
          <p:nvPr/>
        </p:nvSpPr>
        <p:spPr>
          <a:xfrm>
            <a:off x="570451" y="511728"/>
            <a:ext cx="2600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3. </a:t>
            </a:r>
            <a:r>
              <a:rPr lang="ko-KR" altLang="en-US" sz="2800" dirty="0"/>
              <a:t>실험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350BA5-0834-4196-97F1-8ECD5CCEA268}"/>
              </a:ext>
            </a:extLst>
          </p:cNvPr>
          <p:cNvSpPr txBox="1"/>
          <p:nvPr/>
        </p:nvSpPr>
        <p:spPr>
          <a:xfrm>
            <a:off x="3480178" y="3206436"/>
            <a:ext cx="6031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여러 사고 영상을 분석</a:t>
            </a:r>
          </a:p>
        </p:txBody>
      </p:sp>
    </p:spTree>
    <p:extLst>
      <p:ext uri="{BB962C8B-B14F-4D97-AF65-F5344CB8AC3E}">
        <p14:creationId xmlns:p14="http://schemas.microsoft.com/office/powerpoint/2010/main" val="2566843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8DD7659-784A-434C-83DF-DC11B5142622}"/>
              </a:ext>
            </a:extLst>
          </p:cNvPr>
          <p:cNvCxnSpPr/>
          <p:nvPr/>
        </p:nvCxnSpPr>
        <p:spPr>
          <a:xfrm>
            <a:off x="453005" y="1040235"/>
            <a:ext cx="6283354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6C7F0AC-7B03-4D69-83EE-8C1A014115C3}"/>
              </a:ext>
            </a:extLst>
          </p:cNvPr>
          <p:cNvSpPr txBox="1"/>
          <p:nvPr/>
        </p:nvSpPr>
        <p:spPr>
          <a:xfrm>
            <a:off x="570451" y="511728"/>
            <a:ext cx="2600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3. </a:t>
            </a:r>
            <a:r>
              <a:rPr lang="ko-KR" altLang="en-US" sz="2800" dirty="0"/>
              <a:t>실험 결과</a:t>
            </a:r>
          </a:p>
        </p:txBody>
      </p:sp>
      <p:pic>
        <p:nvPicPr>
          <p:cNvPr id="5" name="output" descr="output">
            <a:hlinkClick r:id="" action="ppaction://media"/>
            <a:extLst>
              <a:ext uri="{FF2B5EF4-FFF2-40B4-BE49-F238E27FC236}">
                <a16:creationId xmlns:a16="http://schemas.microsoft.com/office/drawing/2014/main" id="{A8E8E4CF-540A-B244-83D0-6F403E3C74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9004" y="1376861"/>
            <a:ext cx="8498176" cy="478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32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8DD7659-784A-434C-83DF-DC11B5142622}"/>
              </a:ext>
            </a:extLst>
          </p:cNvPr>
          <p:cNvCxnSpPr/>
          <p:nvPr/>
        </p:nvCxnSpPr>
        <p:spPr>
          <a:xfrm>
            <a:off x="453005" y="1040235"/>
            <a:ext cx="6283354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6C7F0AC-7B03-4D69-83EE-8C1A014115C3}"/>
              </a:ext>
            </a:extLst>
          </p:cNvPr>
          <p:cNvSpPr txBox="1"/>
          <p:nvPr/>
        </p:nvSpPr>
        <p:spPr>
          <a:xfrm>
            <a:off x="570451" y="511728"/>
            <a:ext cx="2600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3. </a:t>
            </a:r>
            <a:r>
              <a:rPr lang="ko-KR" altLang="en-US" sz="2800" dirty="0"/>
              <a:t>실험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350BA5-0834-4196-97F1-8ECD5CCEA268}"/>
              </a:ext>
            </a:extLst>
          </p:cNvPr>
          <p:cNvSpPr txBox="1"/>
          <p:nvPr/>
        </p:nvSpPr>
        <p:spPr>
          <a:xfrm>
            <a:off x="1283516" y="1535292"/>
            <a:ext cx="6031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여러 사고 영상을 분석</a:t>
            </a:r>
          </a:p>
        </p:txBody>
      </p:sp>
    </p:spTree>
    <p:extLst>
      <p:ext uri="{BB962C8B-B14F-4D97-AF65-F5344CB8AC3E}">
        <p14:creationId xmlns:p14="http://schemas.microsoft.com/office/powerpoint/2010/main" val="1552621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8DD7659-784A-434C-83DF-DC11B5142622}"/>
              </a:ext>
            </a:extLst>
          </p:cNvPr>
          <p:cNvCxnSpPr/>
          <p:nvPr/>
        </p:nvCxnSpPr>
        <p:spPr>
          <a:xfrm>
            <a:off x="453005" y="1040235"/>
            <a:ext cx="6283354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6C7F0AC-7B03-4D69-83EE-8C1A014115C3}"/>
              </a:ext>
            </a:extLst>
          </p:cNvPr>
          <p:cNvSpPr txBox="1"/>
          <p:nvPr/>
        </p:nvSpPr>
        <p:spPr>
          <a:xfrm>
            <a:off x="570450" y="511728"/>
            <a:ext cx="3489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응용 가능성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72952A-EAB1-49A5-8CC6-46CB93A04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689" y="1636856"/>
            <a:ext cx="2036621" cy="20366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13ED4C-9595-444A-97FE-6D77644C721B}"/>
              </a:ext>
            </a:extLst>
          </p:cNvPr>
          <p:cNvSpPr txBox="1"/>
          <p:nvPr/>
        </p:nvSpPr>
        <p:spPr>
          <a:xfrm>
            <a:off x="2711040" y="4147220"/>
            <a:ext cx="71628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ym typeface="Wingdings" panose="05000000000000000000" pitchFamily="2" charset="2"/>
              </a:rPr>
              <a:t>위험 정보를 동일한 경로의 운전자와 공유</a:t>
            </a:r>
            <a:endParaRPr lang="en-US" altLang="ko-KR" sz="2400" dirty="0">
              <a:sym typeface="Wingdings" panose="05000000000000000000" pitchFamily="2" charset="2"/>
            </a:endParaRPr>
          </a:p>
          <a:p>
            <a:pPr algn="ctr"/>
            <a:r>
              <a:rPr lang="en-US" altLang="ko-KR" sz="2400" dirty="0">
                <a:sym typeface="Wingdings" panose="05000000000000000000" pitchFamily="2" charset="2"/>
              </a:rPr>
              <a:t>:</a:t>
            </a:r>
            <a:r>
              <a:rPr lang="ko-KR" altLang="en-US" sz="2400" dirty="0">
                <a:sym typeface="Wingdings" panose="05000000000000000000" pitchFamily="2" charset="2"/>
              </a:rPr>
              <a:t>이후 운전자는 여유롭게 </a:t>
            </a:r>
            <a:r>
              <a:rPr lang="ko-KR" altLang="en-US" sz="2400" b="1" dirty="0">
                <a:sym typeface="Wingdings" panose="05000000000000000000" pitchFamily="2" charset="2"/>
              </a:rPr>
              <a:t>예상 가능</a:t>
            </a:r>
            <a:endParaRPr lang="en-US" altLang="ko-KR" sz="2400" b="1" dirty="0">
              <a:sym typeface="Wingdings" panose="05000000000000000000" pitchFamily="2" charset="2"/>
            </a:endParaRPr>
          </a:p>
          <a:p>
            <a:pPr algn="ctr"/>
            <a:endParaRPr lang="en-US" altLang="ko-KR" sz="2400" dirty="0">
              <a:sym typeface="Wingdings" panose="05000000000000000000" pitchFamily="2" charset="2"/>
            </a:endParaRPr>
          </a:p>
          <a:p>
            <a:pPr algn="ctr"/>
            <a:r>
              <a:rPr lang="en-US" altLang="ko-KR" sz="2400" dirty="0">
                <a:sym typeface="Wingdings" panose="05000000000000000000" pitchFamily="2" charset="2"/>
              </a:rPr>
              <a:t> </a:t>
            </a:r>
            <a:r>
              <a:rPr lang="ko-KR" altLang="en-US" sz="2400" b="1" dirty="0" err="1">
                <a:sym typeface="Wingdings" panose="05000000000000000000" pitchFamily="2" charset="2"/>
              </a:rPr>
              <a:t>로드킬</a:t>
            </a:r>
            <a:r>
              <a:rPr lang="ko-KR" altLang="en-US" sz="2400" b="1" dirty="0">
                <a:sym typeface="Wingdings" panose="05000000000000000000" pitchFamily="2" charset="2"/>
              </a:rPr>
              <a:t> 감소</a:t>
            </a:r>
            <a:endParaRPr lang="en-US" altLang="ko-KR" sz="2400" b="1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62055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8DD7659-784A-434C-83DF-DC11B5142622}"/>
              </a:ext>
            </a:extLst>
          </p:cNvPr>
          <p:cNvCxnSpPr/>
          <p:nvPr/>
        </p:nvCxnSpPr>
        <p:spPr>
          <a:xfrm>
            <a:off x="453005" y="1040235"/>
            <a:ext cx="6283354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6C7F0AC-7B03-4D69-83EE-8C1A014115C3}"/>
              </a:ext>
            </a:extLst>
          </p:cNvPr>
          <p:cNvSpPr txBox="1"/>
          <p:nvPr/>
        </p:nvSpPr>
        <p:spPr>
          <a:xfrm>
            <a:off x="570450" y="511728"/>
            <a:ext cx="3489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한계 및 개선방향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350BA5-0834-4196-97F1-8ECD5CCEA268}"/>
              </a:ext>
            </a:extLst>
          </p:cNvPr>
          <p:cNvSpPr txBox="1"/>
          <p:nvPr/>
        </p:nvSpPr>
        <p:spPr>
          <a:xfrm>
            <a:off x="2711040" y="3878773"/>
            <a:ext cx="71476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결과가 나오는 시간이 너무 </a:t>
            </a:r>
            <a:r>
              <a:rPr lang="ko-KR" altLang="en-US" sz="2400" dirty="0" err="1"/>
              <a:t>오래걸림</a:t>
            </a:r>
            <a:r>
              <a:rPr lang="ko-KR" altLang="en-US" sz="2400" dirty="0"/>
              <a:t> </a:t>
            </a:r>
            <a:r>
              <a:rPr lang="en-US" altLang="ko-KR" sz="2400" dirty="0"/>
              <a:t>(</a:t>
            </a:r>
            <a:r>
              <a:rPr lang="ko-KR" altLang="en-US" sz="2400" dirty="0"/>
              <a:t>약 </a:t>
            </a:r>
            <a:r>
              <a:rPr lang="en-US" altLang="ko-KR" sz="2400" dirty="0"/>
              <a:t>0.25</a:t>
            </a:r>
            <a:r>
              <a:rPr lang="ko-KR" altLang="en-US" sz="2400" dirty="0"/>
              <a:t>초</a:t>
            </a:r>
            <a:r>
              <a:rPr lang="en-US" altLang="ko-KR" sz="2400" dirty="0"/>
              <a:t>)</a:t>
            </a:r>
          </a:p>
          <a:p>
            <a:pPr algn="ctr"/>
            <a:r>
              <a:rPr lang="en-US" altLang="ko-KR" sz="2400" dirty="0">
                <a:sym typeface="Wingdings" panose="05000000000000000000" pitchFamily="2" charset="2"/>
              </a:rPr>
              <a:t>: </a:t>
            </a:r>
            <a:r>
              <a:rPr lang="ko-KR" altLang="en-US" sz="2400" b="1" dirty="0">
                <a:sym typeface="Wingdings" panose="05000000000000000000" pitchFamily="2" charset="2"/>
              </a:rPr>
              <a:t>실시간 분석 어려움</a:t>
            </a:r>
            <a:endParaRPr lang="en-US" altLang="ko-KR" sz="2400" b="1" dirty="0">
              <a:sym typeface="Wingdings" panose="05000000000000000000" pitchFamily="2" charset="2"/>
            </a:endParaRPr>
          </a:p>
          <a:p>
            <a:pPr algn="ctr"/>
            <a:endParaRPr lang="en-US" altLang="ko-KR" sz="2400" b="1" dirty="0">
              <a:sym typeface="Wingdings" panose="05000000000000000000" pitchFamily="2" charset="2"/>
            </a:endParaRPr>
          </a:p>
          <a:p>
            <a:pPr algn="ctr"/>
            <a:endParaRPr lang="en-US" altLang="ko-KR" sz="2400" b="1" dirty="0">
              <a:sym typeface="Wingdings" panose="05000000000000000000" pitchFamily="2" charset="2"/>
            </a:endParaRPr>
          </a:p>
          <a:p>
            <a:pPr algn="ctr"/>
            <a:r>
              <a:rPr lang="en-US" altLang="ko-KR" sz="2400" b="1" dirty="0">
                <a:sym typeface="Wingdings" panose="05000000000000000000" pitchFamily="2" charset="2"/>
              </a:rPr>
              <a:t></a:t>
            </a:r>
            <a:r>
              <a:rPr lang="ko-KR" altLang="en-US" sz="2400" b="1" dirty="0">
                <a:sym typeface="Wingdings" panose="05000000000000000000" pitchFamily="2" charset="2"/>
              </a:rPr>
              <a:t> 모델 간소화</a:t>
            </a:r>
            <a:r>
              <a:rPr lang="en-US" altLang="ko-KR" sz="2400" b="1" dirty="0">
                <a:sym typeface="Wingdings" panose="05000000000000000000" pitchFamily="2" charset="2"/>
              </a:rPr>
              <a:t>,</a:t>
            </a:r>
            <a:r>
              <a:rPr lang="ko-KR" altLang="en-US" sz="2400" b="1" dirty="0">
                <a:sym typeface="Wingdings" panose="05000000000000000000" pitchFamily="2" charset="2"/>
              </a:rPr>
              <a:t> 이전 결과 재사용</a:t>
            </a:r>
            <a:endParaRPr lang="en-US" altLang="ko-KR" sz="2400" b="1" dirty="0"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0C1973-B9F4-497E-A72B-685D6F3B8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066" y="1568574"/>
            <a:ext cx="1781861" cy="178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7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350BA5-0834-4196-97F1-8ECD5CCEA268}"/>
              </a:ext>
            </a:extLst>
          </p:cNvPr>
          <p:cNvSpPr txBox="1"/>
          <p:nvPr/>
        </p:nvSpPr>
        <p:spPr>
          <a:xfrm>
            <a:off x="3880067" y="2105561"/>
            <a:ext cx="603168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dirty="0" err="1"/>
              <a:t>QnA</a:t>
            </a:r>
            <a:endParaRPr lang="ko-KR" altLang="en-US" sz="16600" dirty="0"/>
          </a:p>
        </p:txBody>
      </p:sp>
    </p:spTree>
    <p:extLst>
      <p:ext uri="{BB962C8B-B14F-4D97-AF65-F5344CB8AC3E}">
        <p14:creationId xmlns:p14="http://schemas.microsoft.com/office/powerpoint/2010/main" val="402677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6A5E89-B7DF-4722-80B7-8EB9C1913899}"/>
              </a:ext>
            </a:extLst>
          </p:cNvPr>
          <p:cNvSpPr txBox="1"/>
          <p:nvPr/>
        </p:nvSpPr>
        <p:spPr>
          <a:xfrm>
            <a:off x="1015067" y="536896"/>
            <a:ext cx="42280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/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C715B4-ECF6-459C-BA43-9D6358D7F2C4}"/>
              </a:ext>
            </a:extLst>
          </p:cNvPr>
          <p:cNvSpPr txBox="1"/>
          <p:nvPr/>
        </p:nvSpPr>
        <p:spPr>
          <a:xfrm>
            <a:off x="1015067" y="1761688"/>
            <a:ext cx="63672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동기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사용 모델</a:t>
            </a:r>
            <a:r>
              <a:rPr lang="en-US" altLang="ko-KR" dirty="0"/>
              <a:t>/</a:t>
            </a:r>
            <a:r>
              <a:rPr lang="ko-KR" altLang="en-US" dirty="0"/>
              <a:t>데이터셋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실험 결과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한계</a:t>
            </a:r>
            <a:r>
              <a:rPr lang="en-US" altLang="ko-KR" dirty="0"/>
              <a:t>/</a:t>
            </a:r>
            <a:r>
              <a:rPr lang="ko-KR" altLang="en-US" dirty="0"/>
              <a:t>발전 방향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QnA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8986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8DD7659-784A-434C-83DF-DC11B5142622}"/>
              </a:ext>
            </a:extLst>
          </p:cNvPr>
          <p:cNvCxnSpPr/>
          <p:nvPr/>
        </p:nvCxnSpPr>
        <p:spPr>
          <a:xfrm>
            <a:off x="453005" y="1040235"/>
            <a:ext cx="6283354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6C7F0AC-7B03-4D69-83EE-8C1A014115C3}"/>
              </a:ext>
            </a:extLst>
          </p:cNvPr>
          <p:cNvSpPr txBox="1"/>
          <p:nvPr/>
        </p:nvSpPr>
        <p:spPr>
          <a:xfrm>
            <a:off x="570451" y="511728"/>
            <a:ext cx="2600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1. </a:t>
            </a:r>
            <a:r>
              <a:rPr lang="ko-KR" altLang="en-US" sz="2800" dirty="0"/>
              <a:t>동기</a:t>
            </a:r>
          </a:p>
        </p:txBody>
      </p:sp>
      <p:pic>
        <p:nvPicPr>
          <p:cNvPr id="13" name="Picture 2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AFE591D4-DF19-4ADC-92AC-2DD014007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54323" y="1468346"/>
            <a:ext cx="6283353" cy="413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9014C7-CFD6-4D81-9E75-FD1ACB7BD8BD}"/>
              </a:ext>
            </a:extLst>
          </p:cNvPr>
          <p:cNvSpPr txBox="1"/>
          <p:nvPr/>
        </p:nvSpPr>
        <p:spPr>
          <a:xfrm>
            <a:off x="4082641" y="5817765"/>
            <a:ext cx="4026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해가 갈수록 </a:t>
            </a:r>
            <a:r>
              <a:rPr lang="ko-KR" altLang="en-US" dirty="0" err="1">
                <a:sym typeface="Wingdings" panose="05000000000000000000" pitchFamily="2" charset="2"/>
              </a:rPr>
              <a:t>로드킬</a:t>
            </a:r>
            <a:r>
              <a:rPr lang="ko-KR" altLang="en-US" dirty="0">
                <a:sym typeface="Wingdings" panose="05000000000000000000" pitchFamily="2" charset="2"/>
              </a:rPr>
              <a:t> 사고 증가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4578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8DD7659-784A-434C-83DF-DC11B5142622}"/>
              </a:ext>
            </a:extLst>
          </p:cNvPr>
          <p:cNvCxnSpPr/>
          <p:nvPr/>
        </p:nvCxnSpPr>
        <p:spPr>
          <a:xfrm>
            <a:off x="453005" y="1040235"/>
            <a:ext cx="6283354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6C7F0AC-7B03-4D69-83EE-8C1A014115C3}"/>
              </a:ext>
            </a:extLst>
          </p:cNvPr>
          <p:cNvSpPr txBox="1"/>
          <p:nvPr/>
        </p:nvSpPr>
        <p:spPr>
          <a:xfrm>
            <a:off x="570451" y="511728"/>
            <a:ext cx="2600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1. </a:t>
            </a:r>
            <a:r>
              <a:rPr lang="ko-KR" altLang="en-US" sz="2800" dirty="0"/>
              <a:t>동기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A0265-0560-49EF-BD58-4CF1A8DDE985}"/>
              </a:ext>
            </a:extLst>
          </p:cNvPr>
          <p:cNvSpPr txBox="1"/>
          <p:nvPr/>
        </p:nvSpPr>
        <p:spPr>
          <a:xfrm>
            <a:off x="3716323" y="1635853"/>
            <a:ext cx="3716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2"/>
              </a:rPr>
              <a:t>https://www.youtube.com/watch?v=ziWzzwzXsMc&amp;ab_channel=KBSNews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F57FC7-C5AD-49A4-BDD5-66FE7BABFFF5}"/>
              </a:ext>
            </a:extLst>
          </p:cNvPr>
          <p:cNvSpPr txBox="1"/>
          <p:nvPr/>
        </p:nvSpPr>
        <p:spPr>
          <a:xfrm>
            <a:off x="3594682" y="4530055"/>
            <a:ext cx="5536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갑작스러운 동물에 당황해 차 피해 발생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4484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8DD7659-784A-434C-83DF-DC11B5142622}"/>
              </a:ext>
            </a:extLst>
          </p:cNvPr>
          <p:cNvCxnSpPr/>
          <p:nvPr/>
        </p:nvCxnSpPr>
        <p:spPr>
          <a:xfrm>
            <a:off x="453005" y="1040235"/>
            <a:ext cx="6283354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6C7F0AC-7B03-4D69-83EE-8C1A014115C3}"/>
              </a:ext>
            </a:extLst>
          </p:cNvPr>
          <p:cNvSpPr txBox="1"/>
          <p:nvPr/>
        </p:nvSpPr>
        <p:spPr>
          <a:xfrm>
            <a:off x="570451" y="511728"/>
            <a:ext cx="2600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1. </a:t>
            </a:r>
            <a:r>
              <a:rPr lang="ko-KR" altLang="en-US" sz="2800" dirty="0"/>
              <a:t>동기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49B516-5250-4EDF-92B6-D71F8285F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228" y="1778228"/>
            <a:ext cx="3301544" cy="33015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A237A6-EA20-4E88-B31C-E4BFC4628BF0}"/>
              </a:ext>
            </a:extLst>
          </p:cNvPr>
          <p:cNvSpPr txBox="1"/>
          <p:nvPr/>
        </p:nvSpPr>
        <p:spPr>
          <a:xfrm>
            <a:off x="4749567" y="5536734"/>
            <a:ext cx="447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운전자가 미리 인지하도록</a:t>
            </a:r>
          </a:p>
        </p:txBody>
      </p:sp>
    </p:spTree>
    <p:extLst>
      <p:ext uri="{BB962C8B-B14F-4D97-AF65-F5344CB8AC3E}">
        <p14:creationId xmlns:p14="http://schemas.microsoft.com/office/powerpoint/2010/main" val="2600445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8DD7659-784A-434C-83DF-DC11B5142622}"/>
              </a:ext>
            </a:extLst>
          </p:cNvPr>
          <p:cNvCxnSpPr/>
          <p:nvPr/>
        </p:nvCxnSpPr>
        <p:spPr>
          <a:xfrm>
            <a:off x="453005" y="1040235"/>
            <a:ext cx="6283354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6C7F0AC-7B03-4D69-83EE-8C1A014115C3}"/>
              </a:ext>
            </a:extLst>
          </p:cNvPr>
          <p:cNvSpPr txBox="1"/>
          <p:nvPr/>
        </p:nvSpPr>
        <p:spPr>
          <a:xfrm>
            <a:off x="570451" y="511728"/>
            <a:ext cx="2600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접근 방법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B8AF42-E91C-4E24-9086-22C823C9C13A}"/>
              </a:ext>
            </a:extLst>
          </p:cNvPr>
          <p:cNvSpPr txBox="1"/>
          <p:nvPr/>
        </p:nvSpPr>
        <p:spPr>
          <a:xfrm>
            <a:off x="1649835" y="1712045"/>
            <a:ext cx="889233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/>
              <a:t>Detection</a:t>
            </a:r>
            <a:r>
              <a:rPr lang="ko-KR" altLang="en-US" sz="5400" dirty="0"/>
              <a:t> </a:t>
            </a:r>
            <a:endParaRPr lang="en-US" altLang="ko-KR" sz="5400" dirty="0"/>
          </a:p>
          <a:p>
            <a:pPr algn="ctr"/>
            <a:r>
              <a:rPr lang="en-US" altLang="ko-KR" sz="5400" dirty="0"/>
              <a:t>vs</a:t>
            </a:r>
            <a:r>
              <a:rPr lang="ko-KR" altLang="en-US" sz="5400" dirty="0"/>
              <a:t> </a:t>
            </a:r>
            <a:endParaRPr lang="en-US" altLang="ko-KR" sz="5400" dirty="0"/>
          </a:p>
          <a:p>
            <a:pPr algn="ctr"/>
            <a:r>
              <a:rPr lang="en-US" altLang="ko-KR" sz="6600" dirty="0"/>
              <a:t>Classification</a:t>
            </a:r>
            <a:endParaRPr lang="ko-KR" altLang="en-US" sz="6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C9BB78-65BB-4F1A-91C2-B50E378DC336}"/>
              </a:ext>
            </a:extLst>
          </p:cNvPr>
          <p:cNvSpPr txBox="1"/>
          <p:nvPr/>
        </p:nvSpPr>
        <p:spPr>
          <a:xfrm>
            <a:off x="1649835" y="1712045"/>
            <a:ext cx="889233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/>
              <a:t>Detection</a:t>
            </a:r>
            <a:r>
              <a:rPr lang="ko-KR" altLang="en-US" sz="5400" dirty="0"/>
              <a:t> </a:t>
            </a:r>
            <a:endParaRPr lang="en-US" altLang="ko-KR" sz="5400" dirty="0"/>
          </a:p>
          <a:p>
            <a:pPr algn="ctr"/>
            <a:r>
              <a:rPr lang="en-US" altLang="ko-KR" sz="5400" dirty="0"/>
              <a:t>vs</a:t>
            </a:r>
            <a:r>
              <a:rPr lang="ko-KR" altLang="en-US" sz="5400" dirty="0"/>
              <a:t> </a:t>
            </a:r>
            <a:endParaRPr lang="en-US" altLang="ko-KR" sz="5400" dirty="0"/>
          </a:p>
          <a:p>
            <a:pPr algn="ctr"/>
            <a:r>
              <a:rPr lang="en-US" altLang="ko-KR" sz="6600" dirty="0">
                <a:solidFill>
                  <a:srgbClr val="FF0000"/>
                </a:solidFill>
              </a:rPr>
              <a:t>Classification</a:t>
            </a:r>
            <a:endParaRPr lang="ko-KR" altLang="en-US" sz="66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03AC1D-692B-43FB-90A9-AE2D6FCBA031}"/>
              </a:ext>
            </a:extLst>
          </p:cNvPr>
          <p:cNvSpPr txBox="1"/>
          <p:nvPr/>
        </p:nvSpPr>
        <p:spPr>
          <a:xfrm>
            <a:off x="4395830" y="4894435"/>
            <a:ext cx="5528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sym typeface="Wingdings" panose="05000000000000000000" pitchFamily="2" charset="2"/>
              </a:rPr>
              <a:t>‘</a:t>
            </a:r>
            <a:r>
              <a:rPr lang="ko-KR" altLang="en-US" dirty="0">
                <a:sym typeface="Wingdings" panose="05000000000000000000" pitchFamily="2" charset="2"/>
              </a:rPr>
              <a:t>어떤</a:t>
            </a:r>
            <a:r>
              <a:rPr lang="en-US" altLang="ko-KR" dirty="0">
                <a:sym typeface="Wingdings" panose="05000000000000000000" pitchFamily="2" charset="2"/>
              </a:rPr>
              <a:t>’</a:t>
            </a:r>
            <a:r>
              <a:rPr lang="ko-KR" altLang="en-US" dirty="0">
                <a:sym typeface="Wingdings" panose="05000000000000000000" pitchFamily="2" charset="2"/>
              </a:rPr>
              <a:t> 물체가 있는지 중요성 낮음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ym typeface="Wingdings" panose="05000000000000000000" pitchFamily="2" charset="2"/>
              </a:rPr>
              <a:t>위험 요소의 </a:t>
            </a:r>
            <a:r>
              <a:rPr lang="en-US" altLang="ko-KR" dirty="0">
                <a:sym typeface="Wingdings" panose="05000000000000000000" pitchFamily="2" charset="2"/>
              </a:rPr>
              <a:t>‘</a:t>
            </a:r>
            <a:r>
              <a:rPr lang="ko-KR" altLang="en-US" dirty="0">
                <a:sym typeface="Wingdings" panose="05000000000000000000" pitchFamily="2" charset="2"/>
              </a:rPr>
              <a:t>존재</a:t>
            </a:r>
            <a:r>
              <a:rPr lang="en-US" altLang="ko-KR" dirty="0">
                <a:sym typeface="Wingdings" panose="05000000000000000000" pitchFamily="2" charset="2"/>
              </a:rPr>
              <a:t>’</a:t>
            </a:r>
            <a:r>
              <a:rPr lang="ko-KR" altLang="en-US" dirty="0">
                <a:sym typeface="Wingdings" panose="05000000000000000000" pitchFamily="2" charset="2"/>
              </a:rPr>
              <a:t>를 확인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3835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8DD7659-784A-434C-83DF-DC11B5142622}"/>
              </a:ext>
            </a:extLst>
          </p:cNvPr>
          <p:cNvCxnSpPr/>
          <p:nvPr/>
        </p:nvCxnSpPr>
        <p:spPr>
          <a:xfrm>
            <a:off x="453005" y="1040235"/>
            <a:ext cx="6283354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6C7F0AC-7B03-4D69-83EE-8C1A014115C3}"/>
              </a:ext>
            </a:extLst>
          </p:cNvPr>
          <p:cNvSpPr txBox="1"/>
          <p:nvPr/>
        </p:nvSpPr>
        <p:spPr>
          <a:xfrm>
            <a:off x="570451" y="511728"/>
            <a:ext cx="2600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전이학습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926C8A4A-87E3-42AF-83C7-601A044F3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777" y="1618562"/>
            <a:ext cx="7876443" cy="3150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BDA7D4-8555-4CD9-8332-53039DD856A8}"/>
              </a:ext>
            </a:extLst>
          </p:cNvPr>
          <p:cNvSpPr txBox="1"/>
          <p:nvPr/>
        </p:nvSpPr>
        <p:spPr>
          <a:xfrm>
            <a:off x="3070371" y="5239438"/>
            <a:ext cx="76339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많은 양의 자연 영상이 학습된 모델을 재활용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ym typeface="Wingdings" panose="05000000000000000000" pitchFamily="2" charset="2"/>
              </a:rPr>
              <a:t>보다 빠르고 정확하게 결과 수렴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74295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8DD7659-784A-434C-83DF-DC11B5142622}"/>
              </a:ext>
            </a:extLst>
          </p:cNvPr>
          <p:cNvCxnSpPr/>
          <p:nvPr/>
        </p:nvCxnSpPr>
        <p:spPr>
          <a:xfrm>
            <a:off x="453005" y="1040235"/>
            <a:ext cx="6283354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6C7F0AC-7B03-4D69-83EE-8C1A014115C3}"/>
              </a:ext>
            </a:extLst>
          </p:cNvPr>
          <p:cNvSpPr txBox="1"/>
          <p:nvPr/>
        </p:nvSpPr>
        <p:spPr>
          <a:xfrm>
            <a:off x="570451" y="511728"/>
            <a:ext cx="2600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사용 모델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5EC17E-D159-4A0D-93B8-6EC3D06123C7}"/>
              </a:ext>
            </a:extLst>
          </p:cNvPr>
          <p:cNvSpPr txBox="1"/>
          <p:nvPr/>
        </p:nvSpPr>
        <p:spPr>
          <a:xfrm>
            <a:off x="3171039" y="5296556"/>
            <a:ext cx="6463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2015</a:t>
            </a:r>
            <a:r>
              <a:rPr lang="ko-KR" altLang="en-US" sz="2400" dirty="0"/>
              <a:t>년 </a:t>
            </a:r>
            <a:r>
              <a:rPr lang="en-US" altLang="ko-KR" sz="2400" dirty="0"/>
              <a:t>ILSVRC</a:t>
            </a:r>
            <a:r>
              <a:rPr lang="ko-KR" altLang="en-US" sz="2400" dirty="0"/>
              <a:t>에서 우승한 </a:t>
            </a:r>
            <a:r>
              <a:rPr lang="en-US" altLang="ko-KR" sz="2400" dirty="0"/>
              <a:t>‘</a:t>
            </a:r>
            <a:r>
              <a:rPr lang="en-US" altLang="ko-KR" sz="2400" dirty="0" err="1"/>
              <a:t>ResNet</a:t>
            </a:r>
            <a:r>
              <a:rPr lang="en-US" altLang="ko-KR" sz="2400" dirty="0"/>
              <a:t>’</a:t>
            </a:r>
            <a:r>
              <a:rPr lang="ko-KR" altLang="en-US" sz="2400" dirty="0"/>
              <a:t> 사용</a:t>
            </a:r>
          </a:p>
        </p:txBody>
      </p:sp>
      <p:pic>
        <p:nvPicPr>
          <p:cNvPr id="4098" name="Picture 2" descr="Image for post">
            <a:extLst>
              <a:ext uri="{FF2B5EF4-FFF2-40B4-BE49-F238E27FC236}">
                <a16:creationId xmlns:a16="http://schemas.microsoft.com/office/drawing/2014/main" id="{2E7547F5-D8F8-4DE1-9A85-1B6937130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220" y="2266218"/>
            <a:ext cx="9479560" cy="192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46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8DD7659-784A-434C-83DF-DC11B5142622}"/>
              </a:ext>
            </a:extLst>
          </p:cNvPr>
          <p:cNvCxnSpPr/>
          <p:nvPr/>
        </p:nvCxnSpPr>
        <p:spPr>
          <a:xfrm>
            <a:off x="453005" y="1040235"/>
            <a:ext cx="6283354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6C7F0AC-7B03-4D69-83EE-8C1A014115C3}"/>
              </a:ext>
            </a:extLst>
          </p:cNvPr>
          <p:cNvSpPr txBox="1"/>
          <p:nvPr/>
        </p:nvSpPr>
        <p:spPr>
          <a:xfrm>
            <a:off x="570451" y="511728"/>
            <a:ext cx="2600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데이터셋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038E07-382B-479C-A0E9-474706944439}"/>
              </a:ext>
            </a:extLst>
          </p:cNvPr>
          <p:cNvSpPr txBox="1"/>
          <p:nvPr/>
        </p:nvSpPr>
        <p:spPr>
          <a:xfrm>
            <a:off x="2044117" y="1510907"/>
            <a:ext cx="78688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일반 도로를 의미하는 </a:t>
            </a:r>
            <a:r>
              <a:rPr lang="en-US" altLang="ko-KR" b="1" dirty="0"/>
              <a:t>road </a:t>
            </a:r>
          </a:p>
          <a:p>
            <a:r>
              <a:rPr lang="ko-KR" altLang="en-US" dirty="0"/>
              <a:t>위험 물체가 있는 도로를 의미하는 </a:t>
            </a:r>
            <a:r>
              <a:rPr lang="en-US" altLang="ko-KR" b="1" dirty="0"/>
              <a:t>roadkill </a:t>
            </a:r>
            <a:r>
              <a:rPr lang="ko-KR" altLang="en-US" dirty="0"/>
              <a:t>으로 나누어서 데이터 구성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크롤링을</a:t>
            </a:r>
            <a:r>
              <a:rPr lang="ko-KR" altLang="en-US" dirty="0"/>
              <a:t> 사용해 </a:t>
            </a:r>
            <a:r>
              <a:rPr lang="en-US" altLang="ko-KR" dirty="0"/>
              <a:t>road: 644, roadkill: 680 </a:t>
            </a:r>
            <a:r>
              <a:rPr lang="ko-KR" altLang="en-US" dirty="0"/>
              <a:t>개의 이미지 수집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train/valid</a:t>
            </a:r>
            <a:r>
              <a:rPr lang="ko-KR" altLang="en-US" dirty="0"/>
              <a:t> 로 나눌 때는 무작위로 선택해 </a:t>
            </a:r>
            <a:r>
              <a:rPr lang="en-US" altLang="ko-KR" dirty="0"/>
              <a:t>road, roadkill </a:t>
            </a:r>
            <a:r>
              <a:rPr lang="ko-KR" altLang="en-US" dirty="0"/>
              <a:t>각각</a:t>
            </a:r>
            <a:endParaRPr lang="en-US" altLang="ko-KR" dirty="0"/>
          </a:p>
          <a:p>
            <a:r>
              <a:rPr lang="en-US" altLang="ko-KR" dirty="0"/>
              <a:t>Train : 531, 571 </a:t>
            </a:r>
          </a:p>
          <a:p>
            <a:r>
              <a:rPr lang="en-US" altLang="ko-KR" dirty="0"/>
              <a:t>Valid : 113, 109 </a:t>
            </a:r>
            <a:r>
              <a:rPr lang="ko-KR" altLang="en-US" dirty="0"/>
              <a:t>개수로 구성</a:t>
            </a:r>
            <a:endParaRPr lang="en-US" altLang="ko-KR" dirty="0"/>
          </a:p>
        </p:txBody>
      </p:sp>
      <p:pic>
        <p:nvPicPr>
          <p:cNvPr id="6" name="그림 5" descr="텍스트, 길, 도로, 장면이(가) 표시된 사진&#10;&#10;자동 생성된 설명">
            <a:extLst>
              <a:ext uri="{FF2B5EF4-FFF2-40B4-BE49-F238E27FC236}">
                <a16:creationId xmlns:a16="http://schemas.microsoft.com/office/drawing/2014/main" id="{0BED381C-F9F8-4636-B0C0-9EEB8D030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228" y="4037149"/>
            <a:ext cx="3475839" cy="1946470"/>
          </a:xfrm>
          <a:prstGeom prst="rect">
            <a:avLst/>
          </a:prstGeom>
        </p:spPr>
      </p:pic>
      <p:pic>
        <p:nvPicPr>
          <p:cNvPr id="10" name="그림 9" descr="도로, 나무, 잔디, 실외이(가) 표시된 사진&#10;&#10;자동 생성된 설명">
            <a:extLst>
              <a:ext uri="{FF2B5EF4-FFF2-40B4-BE49-F238E27FC236}">
                <a16:creationId xmlns:a16="http://schemas.microsoft.com/office/drawing/2014/main" id="{C18FFAFC-25C2-4B0A-98DD-12F2BDEB6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245" y="3922787"/>
            <a:ext cx="3268736" cy="21751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1AE793-CBD0-49D4-A4E0-2DE9FF9B4398}"/>
              </a:ext>
            </a:extLst>
          </p:cNvPr>
          <p:cNvSpPr txBox="1"/>
          <p:nvPr/>
        </p:nvSpPr>
        <p:spPr>
          <a:xfrm>
            <a:off x="3322041" y="6195221"/>
            <a:ext cx="189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road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E3E83-A426-4854-A3EC-3738DB0AA184}"/>
              </a:ext>
            </a:extLst>
          </p:cNvPr>
          <p:cNvSpPr txBox="1"/>
          <p:nvPr/>
        </p:nvSpPr>
        <p:spPr>
          <a:xfrm>
            <a:off x="7748457" y="6201537"/>
            <a:ext cx="189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roadkill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79219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238</Words>
  <Application>Microsoft Macintosh PowerPoint</Application>
  <PresentationFormat>와이드스크린</PresentationFormat>
  <Paragraphs>63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제목 쓸 공간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 쓸 공간</dc:title>
  <dc:creator>최인혁</dc:creator>
  <cp:lastModifiedBy>최인혁</cp:lastModifiedBy>
  <cp:revision>54</cp:revision>
  <dcterms:created xsi:type="dcterms:W3CDTF">2020-12-30T10:49:54Z</dcterms:created>
  <dcterms:modified xsi:type="dcterms:W3CDTF">2021-01-03T12:22:54Z</dcterms:modified>
</cp:coreProperties>
</file>